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b80df00e0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b80df00e0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b80df00e0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b80df00e0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b80df00e0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b80df00e0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ServeRest API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Por: </a:t>
            </a:r>
            <a:r>
              <a:rPr lang="pt-BR"/>
              <a:t>João</a:t>
            </a:r>
            <a:r>
              <a:rPr lang="pt-BR"/>
              <a:t> Pedro de Jesus Perin                             Squad</a:t>
            </a:r>
            <a:r>
              <a:rPr lang="pt-BR"/>
              <a:t>: </a:t>
            </a:r>
            <a:r>
              <a:rPr lang="pt-BR"/>
              <a:t>Unit to Unity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316" name="Google Shape;316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O plano mostrou que testes exploratórios são eficazes para identificar falhas que não aparecem em testes tradicionais. Os principais achados estão relacionados à ausência de feedback claro e a problemas de na</a:t>
            </a: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egação, que impactam diretamente a experiência do usuário. Como lição aprendida, reforço a importância de observar o comportamento real do sistema sob a ótica do usuário.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 txBox="1"/>
          <p:nvPr>
            <p:ph type="title"/>
          </p:nvPr>
        </p:nvSpPr>
        <p:spPr>
          <a:xfrm>
            <a:off x="2994450" y="2050500"/>
            <a:ext cx="3155100" cy="10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/>
              <a:t>Obrigado!</a:t>
            </a:r>
            <a:endParaRPr sz="4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2500">
                <a:latin typeface="Arial"/>
                <a:ea typeface="Arial"/>
                <a:cs typeface="Arial"/>
                <a:sym typeface="Arial"/>
              </a:rPr>
              <a:t>Identificação do Projeto:</a:t>
            </a:r>
            <a:endParaRPr sz="2500"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Serão realizados testes exploratórios na aplicação web do site Spotify, com foco em garantir que funcionalidades essenciais, como busca, navegação e reprodução de conteúdo, funcionem de forma consistente, clara e confiável para o usuário final.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/>
        </p:nvSpPr>
        <p:spPr>
          <a:xfrm>
            <a:off x="1294300" y="46987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Escopo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1294300" y="987413"/>
            <a:ext cx="6424500" cy="1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escopo contempla a análise de dados inseridos pelo usuário (campo de busca) e a coerência das informações exibidas entre diferentes telas, como listagem de categoria de música, página de detalhes da playlist e resultados filtrados, visando identificar inconsistências, falhas de validação e comportamentos inesperados.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Evidências consideradas no escopo: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Telas de resultados de busca;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Telas com filtros aplicados;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Mensagens de erro, alertas ou ausência de validações visíveis ao usuário;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 do projeto</a:t>
            </a:r>
            <a:endParaRPr/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3938075" y="1138200"/>
            <a:ext cx="4480500" cy="26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Avaliar a qualidade do site do Spotify por meio de testes exploratórios, identificando falhas funcionais, problemas de usabilidade e riscos que possam impactar a experiência do usuário.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1297500" y="393750"/>
            <a:ext cx="52482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Estratégia de testes exploratórios adotada</a:t>
            </a:r>
            <a:endParaRPr sz="3600"/>
          </a:p>
        </p:txBody>
      </p:sp>
      <p:sp>
        <p:nvSpPr>
          <p:cNvPr id="264" name="Google Shape;264;p22"/>
          <p:cNvSpPr txBox="1"/>
          <p:nvPr>
            <p:ph idx="1" type="body"/>
          </p:nvPr>
        </p:nvSpPr>
        <p:spPr>
          <a:xfrm>
            <a:off x="782800" y="1385000"/>
            <a:ext cx="4639200" cy="3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Adotei a abordagem de testes exploratórios baseados em tour, na qual a aplicação é explorada através de percursos temáticos (tours) que direcionam a atenção do testador para aspectos específicos do sistema, como: funcionalidades principais, fluxos do usuário e comportamento da interface. 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267026.jpg" id="265" name="Google Shape;265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66" name="Google Shape;266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67" name="Google Shape;267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68" name="Google Shape;268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Achado 01</a:t>
            </a:r>
            <a:endParaRPr/>
          </a:p>
        </p:txBody>
      </p:sp>
      <p:sp>
        <p:nvSpPr>
          <p:cNvPr id="274" name="Google Shape;274;p23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latin typeface="Montserrat"/>
                <a:ea typeface="Montserrat"/>
                <a:cs typeface="Montserrat"/>
                <a:sym typeface="Montserrat"/>
              </a:rPr>
              <a:t>Técnica: Data Tour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23"/>
          <p:cNvSpPr txBox="1"/>
          <p:nvPr>
            <p:ph idx="2" type="body"/>
          </p:nvPr>
        </p:nvSpPr>
        <p:spPr>
          <a:xfrm>
            <a:off x="1297450" y="1438775"/>
            <a:ext cx="6890700" cy="28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Ao inserir diferentes sequências de caracteres alfabéticos aleatórios na barra de pesquisa do Spotify, foi observado que o sistema retorna sempre os mesmos resultados, como o artista </a:t>
            </a:r>
            <a:r>
              <a:rPr i="1" lang="pt-BR" sz="1600">
                <a:latin typeface="Montserrat"/>
                <a:ea typeface="Montserrat"/>
                <a:cs typeface="Montserrat"/>
                <a:sym typeface="Montserrat"/>
              </a:rPr>
              <a:t>Emilivick</a:t>
            </a: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 e conteúdos musicais infantis, independentemente do conteúdo da sequência aleatória informada.</a:t>
            </a:r>
            <a:br>
              <a:rPr lang="pt-BR" sz="16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 Não é apresentada nenhuma mensagem indicando pesquisa inválida, termo inexistente ou ausência de correspondência com os dados inseridos. Esse comportamento ocorre de forma recorrente e pode gerar confusão ao usuário, que não consegue compreender o critério utilizado para a exibição dos resultados.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>
            <p:ph type="title"/>
          </p:nvPr>
        </p:nvSpPr>
        <p:spPr>
          <a:xfrm>
            <a:off x="1894800" y="76775"/>
            <a:ext cx="53544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Figura 01 - Tela padrão (esperado)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4"/>
          <p:cNvGrpSpPr/>
          <p:nvPr/>
        </p:nvGrpSpPr>
        <p:grpSpPr>
          <a:xfrm>
            <a:off x="1171641" y="801970"/>
            <a:ext cx="6800715" cy="4235446"/>
            <a:chOff x="3553042" y="1657806"/>
            <a:chExt cx="3461100" cy="2671532"/>
          </a:xfrm>
        </p:grpSpPr>
        <p:sp>
          <p:nvSpPr>
            <p:cNvPr id="282" name="Google Shape;282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112850" lIns="112850" spcFirstLastPara="1" rIns="112850" wrap="square" tIns="11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12850" lIns="112850" spcFirstLastPara="1" rIns="112850" wrap="square" tIns="11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12850" lIns="112850" spcFirstLastPara="1" rIns="112850" wrap="square" tIns="11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12850" lIns="112850" spcFirstLastPara="1" rIns="112850" wrap="square" tIns="11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12850" lIns="112850" spcFirstLastPara="1" rIns="112850" wrap="square" tIns="11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12850" lIns="112850" spcFirstLastPara="1" rIns="112850" wrap="square" tIns="11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12850" lIns="112850" spcFirstLastPara="1" rIns="112850" wrap="square" tIns="11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112850" lIns="112850" spcFirstLastPara="1" rIns="112850" wrap="square" tIns="11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290" name="Google Shape;290;p24"/>
          <p:cNvPicPr preferRelativeResize="0"/>
          <p:nvPr/>
        </p:nvPicPr>
        <p:blipFill rotWithShape="1">
          <a:blip r:embed="rId3">
            <a:alphaModFix/>
          </a:blip>
          <a:srcRect b="7264" l="0" r="0" t="7264"/>
          <a:stretch/>
        </p:blipFill>
        <p:spPr>
          <a:xfrm>
            <a:off x="1275508" y="892660"/>
            <a:ext cx="6592200" cy="30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"/>
          <p:cNvSpPr/>
          <p:nvPr/>
        </p:nvSpPr>
        <p:spPr>
          <a:xfrm flipH="1">
            <a:off x="1275687" y="894561"/>
            <a:ext cx="6592200" cy="3027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112850" lIns="112850" spcFirstLastPara="1" rIns="112850" wrap="square" tIns="11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551" y="890531"/>
            <a:ext cx="6592323" cy="3031014"/>
          </a:xfrm>
          <a:prstGeom prst="rect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 txBox="1"/>
          <p:nvPr>
            <p:ph type="title"/>
          </p:nvPr>
        </p:nvSpPr>
        <p:spPr>
          <a:xfrm>
            <a:off x="964200" y="76800"/>
            <a:ext cx="72156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Figura 02 - Inconsistência (Pesquisa Inválida)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25"/>
          <p:cNvGrpSpPr/>
          <p:nvPr/>
        </p:nvGrpSpPr>
        <p:grpSpPr>
          <a:xfrm>
            <a:off x="1474251" y="744320"/>
            <a:ext cx="6339351" cy="4307845"/>
            <a:chOff x="3553042" y="1657806"/>
            <a:chExt cx="3461100" cy="2671532"/>
          </a:xfrm>
        </p:grpSpPr>
        <p:sp>
          <p:nvSpPr>
            <p:cNvPr id="299" name="Google Shape;299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112850" lIns="112850" spcFirstLastPara="1" rIns="112850" wrap="square" tIns="11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12850" lIns="112850" spcFirstLastPara="1" rIns="112850" wrap="square" tIns="11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12850" lIns="112850" spcFirstLastPara="1" rIns="112850" wrap="square" tIns="11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12850" lIns="112850" spcFirstLastPara="1" rIns="112850" wrap="square" tIns="11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12850" lIns="112850" spcFirstLastPara="1" rIns="112850" wrap="square" tIns="11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12850" lIns="112850" spcFirstLastPara="1" rIns="112850" wrap="square" tIns="11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112850" lIns="112850" spcFirstLastPara="1" rIns="112850" wrap="square" tIns="11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112850" lIns="112850" spcFirstLastPara="1" rIns="112850" wrap="square" tIns="11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307" name="Google Shape;307;p25"/>
          <p:cNvPicPr preferRelativeResize="0"/>
          <p:nvPr/>
        </p:nvPicPr>
        <p:blipFill rotWithShape="1">
          <a:blip r:embed="rId3">
            <a:alphaModFix/>
          </a:blip>
          <a:srcRect b="7264" l="0" r="0" t="7264"/>
          <a:stretch/>
        </p:blipFill>
        <p:spPr>
          <a:xfrm>
            <a:off x="1571006" y="836512"/>
            <a:ext cx="6144900" cy="30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5"/>
          <p:cNvSpPr/>
          <p:nvPr/>
        </p:nvSpPr>
        <p:spPr>
          <a:xfrm flipH="1">
            <a:off x="1571192" y="838446"/>
            <a:ext cx="6144900" cy="3078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112850" lIns="112850" spcFirstLastPara="1" rIns="112850" wrap="square" tIns="11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045" y="834346"/>
            <a:ext cx="6145038" cy="3082772"/>
          </a:xfrm>
          <a:prstGeom prst="rect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</p:pic>
      <p:pic>
        <p:nvPicPr>
          <p:cNvPr id="310" name="Google Shape;31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1045" y="840619"/>
            <a:ext cx="6145039" cy="3078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